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7" r:id="rId10"/>
    <p:sldId id="295" r:id="rId11"/>
    <p:sldId id="298" r:id="rId12"/>
    <p:sldId id="299" r:id="rId13"/>
    <p:sldId id="30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>
        <p:scale>
          <a:sx n="110" d="100"/>
          <a:sy n="110" d="100"/>
        </p:scale>
        <p:origin x="-95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8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20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3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3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99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10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11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5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84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63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99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27DD-385C-473C-8D54-170291047E37}" type="datetimeFigureOut">
              <a:rPr lang="ru-RU" smtClean="0"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DA8C-99EC-4B2C-9938-C3C18B66B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39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2492896"/>
            <a:ext cx="6336704" cy="1260140"/>
          </a:xfrm>
        </p:spPr>
        <p:txBody>
          <a:bodyPr>
            <a:no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ФГОС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НОО обучающихся </a:t>
            </a:r>
            <a:b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ОВЗ:</a:t>
            </a:r>
            <a:b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ключевые особенности и </a:t>
            </a:r>
            <a:b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механизмы реализации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1" t="14390" r="18642" b="18976"/>
          <a:stretch/>
        </p:blipFill>
        <p:spPr bwMode="auto">
          <a:xfrm>
            <a:off x="63510" y="1988840"/>
            <a:ext cx="2924314" cy="287485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04124" y="79464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</a:rPr>
              <a:t> 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73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Стандарт включает в себя требования к: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структуре АООП НОО (в том числе к соотношению обязательной части основной общеобразовательной программы и части, формируемой участниками образовательных отношений) и их объему;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условиям реализации АООП НОО, в том числе кадровым, финансовым, материально-техническим и иным условиям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3) результатам освоения АООП НОО.</a:t>
            </a:r>
          </a:p>
          <a:p>
            <a:pPr marL="0" indent="0">
              <a:buNone/>
            </a:pPr>
            <a:r>
              <a:rPr lang="ru-RU" dirty="0"/>
              <a:t>Стандарт является основой объективной оценки качества образования обучающихся с ОВЗ и соответствия образовательной деятельности организации установленным требованиям.</a:t>
            </a:r>
          </a:p>
        </p:txBody>
      </p:sp>
    </p:spTree>
    <p:extLst>
      <p:ext uri="{BB962C8B-B14F-4D97-AF65-F5344CB8AC3E}">
        <p14:creationId xmlns:p14="http://schemas.microsoft.com/office/powerpoint/2010/main" val="1626713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Структура АООП НОО обучающихся с ОВЗ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Пояснительная записка; </a:t>
            </a:r>
          </a:p>
          <a:p>
            <a:pPr lvl="0"/>
            <a:r>
              <a:rPr lang="ru-RU" dirty="0"/>
              <a:t>Планируемые результаты освоения обучающимися с  ОВЗ АООП НОО; </a:t>
            </a:r>
          </a:p>
          <a:p>
            <a:pPr lvl="0"/>
            <a:r>
              <a:rPr lang="ru-RU" dirty="0"/>
              <a:t>Система оценки достижения планируемых результатов освоения АООП НОО обучающимися с ОВЗ; </a:t>
            </a:r>
          </a:p>
          <a:p>
            <a:pPr lvl="0"/>
            <a:r>
              <a:rPr lang="ru-RU" dirty="0" smtClean="0"/>
              <a:t>Программа формирования универсальных учебных действий</a:t>
            </a:r>
          </a:p>
          <a:p>
            <a:pPr lvl="0"/>
            <a:r>
              <a:rPr lang="ru-RU" dirty="0" smtClean="0"/>
              <a:t>Программы </a:t>
            </a:r>
            <a:r>
              <a:rPr lang="ru-RU" dirty="0"/>
              <a:t>отдельных учебных предметов; </a:t>
            </a:r>
            <a:r>
              <a:rPr lang="ru-RU" dirty="0" smtClean="0"/>
              <a:t>курсов коррекционно-развивающей направленности</a:t>
            </a:r>
            <a:endParaRPr lang="ru-RU" dirty="0"/>
          </a:p>
          <a:p>
            <a:pPr lvl="0"/>
            <a:r>
              <a:rPr lang="ru-RU" dirty="0"/>
              <a:t>Программа духовно-нравственного развития, воспитания обучающихся с ОВЗ при получении НОО; </a:t>
            </a:r>
          </a:p>
          <a:p>
            <a:pPr lvl="0"/>
            <a:r>
              <a:rPr lang="ru-RU" dirty="0"/>
              <a:t>Программа формирования экологической культуры, здорового и безопасного образа </a:t>
            </a:r>
            <a:r>
              <a:rPr lang="ru-RU" dirty="0" smtClean="0"/>
              <a:t>жизни</a:t>
            </a:r>
          </a:p>
          <a:p>
            <a:pPr lvl="0"/>
            <a:r>
              <a:rPr lang="ru-RU" dirty="0" smtClean="0"/>
              <a:t>Программа </a:t>
            </a:r>
            <a:r>
              <a:rPr lang="ru-RU" dirty="0"/>
              <a:t>коррекционной работы; </a:t>
            </a:r>
          </a:p>
          <a:p>
            <a:pPr lvl="0"/>
            <a:r>
              <a:rPr lang="ru-RU" dirty="0"/>
              <a:t>Программа внеурочной деятельности; </a:t>
            </a:r>
          </a:p>
          <a:p>
            <a:pPr lvl="0"/>
            <a:r>
              <a:rPr lang="ru-RU" dirty="0"/>
              <a:t>Система </a:t>
            </a:r>
            <a:r>
              <a:rPr lang="ru-RU" dirty="0" smtClean="0"/>
              <a:t>специальных условий </a:t>
            </a:r>
            <a:r>
              <a:rPr lang="ru-RU" dirty="0"/>
              <a:t>реализации АООП в соответствии с требованиями стандарта.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733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Мониторинг готовности школы к введению ФГОС ОВЗ </a:t>
            </a:r>
            <a:endParaRPr lang="ru-RU" dirty="0" smtClean="0"/>
          </a:p>
          <a:p>
            <a:pPr lvl="0"/>
            <a:r>
              <a:rPr lang="ru-RU" dirty="0" smtClean="0"/>
              <a:t>Создание </a:t>
            </a:r>
            <a:r>
              <a:rPr lang="ru-RU" dirty="0"/>
              <a:t>Рабочей группы по сопровождению внедрения ФГОС НОО для обучающихся с ОВЗ </a:t>
            </a:r>
            <a:endParaRPr lang="ru-RU" dirty="0" smtClean="0"/>
          </a:p>
          <a:p>
            <a:pPr lvl="0"/>
            <a:r>
              <a:rPr lang="ru-RU" dirty="0" smtClean="0"/>
              <a:t>Разработка </a:t>
            </a:r>
            <a:r>
              <a:rPr lang="ru-RU" dirty="0"/>
              <a:t>и утверждение нормативной </a:t>
            </a:r>
            <a:r>
              <a:rPr lang="ru-RU" dirty="0" smtClean="0"/>
              <a:t>документации</a:t>
            </a:r>
          </a:p>
          <a:p>
            <a:pPr lvl="0"/>
            <a:r>
              <a:rPr lang="ru-RU" dirty="0" smtClean="0"/>
              <a:t> Создание </a:t>
            </a:r>
            <a:r>
              <a:rPr lang="ru-RU" dirty="0"/>
              <a:t>условий для реализации ФГОС НОО </a:t>
            </a:r>
            <a:r>
              <a:rPr lang="ru-RU" dirty="0" smtClean="0"/>
              <a:t>ОВЗ</a:t>
            </a:r>
          </a:p>
          <a:p>
            <a:pPr lvl="0"/>
            <a:r>
              <a:rPr lang="ru-RU" dirty="0" smtClean="0"/>
              <a:t> Разработка </a:t>
            </a:r>
            <a:r>
              <a:rPr lang="ru-RU" dirty="0"/>
              <a:t>Адаптированной основой образовательной программы начального общего образования</a:t>
            </a:r>
          </a:p>
          <a:p>
            <a:r>
              <a:rPr lang="ru-RU" dirty="0" smtClean="0"/>
              <a:t>Подготовка </a:t>
            </a:r>
            <a:r>
              <a:rPr lang="ru-RU" dirty="0"/>
              <a:t>педагогического коллектива к реализации ФГОС НОО для обучающихся с ОВЗ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049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Комплектование </a:t>
            </a:r>
            <a:r>
              <a:rPr lang="ru-RU" dirty="0"/>
              <a:t>контингента учащихся с ОВЗ</a:t>
            </a:r>
          </a:p>
          <a:p>
            <a:r>
              <a:rPr lang="ru-RU" dirty="0"/>
              <a:t> </a:t>
            </a:r>
            <a:r>
              <a:rPr lang="ru-RU" dirty="0" smtClean="0"/>
              <a:t>Информирование </a:t>
            </a:r>
            <a:r>
              <a:rPr lang="ru-RU" dirty="0"/>
              <a:t>родителей об особенностях и перспективах </a:t>
            </a:r>
            <a:r>
              <a:rPr lang="ru-RU" dirty="0" smtClean="0"/>
              <a:t>обучения </a:t>
            </a:r>
            <a:r>
              <a:rPr lang="ru-RU" dirty="0"/>
              <a:t>учащихся с ОВЗ. </a:t>
            </a:r>
          </a:p>
          <a:p>
            <a:r>
              <a:rPr lang="ru-RU" dirty="0" smtClean="0"/>
              <a:t>Осуществление </a:t>
            </a:r>
            <a:r>
              <a:rPr lang="ru-RU" dirty="0"/>
              <a:t>образовательной деятельности в рамках учебной и внеурочной работы. </a:t>
            </a:r>
          </a:p>
          <a:p>
            <a:r>
              <a:rPr lang="ru-RU" dirty="0" smtClean="0"/>
              <a:t>Текущий </a:t>
            </a:r>
            <a:r>
              <a:rPr lang="ru-RU" dirty="0"/>
              <a:t>мониторинг качества внедрения ФГОС </a:t>
            </a:r>
            <a:r>
              <a:rPr lang="ru-RU" dirty="0" smtClean="0"/>
              <a:t>НОО </a:t>
            </a:r>
            <a:r>
              <a:rPr lang="ru-RU" dirty="0"/>
              <a:t>для обучающихся с ОВЗ и, при необходимости, проведение </a:t>
            </a:r>
            <a:r>
              <a:rPr lang="ru-RU" dirty="0" smtClean="0"/>
              <a:t>корректировки АООП НОО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48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Повестка: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1.Создание условий в образовательной организации по введению ФГОС НОО обучающихся с ОВЗ</a:t>
            </a:r>
          </a:p>
          <a:p>
            <a:pPr marL="0" indent="0" algn="r">
              <a:buNone/>
            </a:pPr>
            <a:r>
              <a:rPr lang="ru-RU" sz="1800" dirty="0" smtClean="0"/>
              <a:t>Директор</a:t>
            </a:r>
          </a:p>
          <a:p>
            <a:pPr marL="0" indent="0" algn="r">
              <a:buNone/>
            </a:pPr>
            <a:r>
              <a:rPr lang="ru-RU" sz="1800" dirty="0" smtClean="0"/>
              <a:t> </a:t>
            </a:r>
            <a:r>
              <a:rPr lang="ru-RU" sz="2400" dirty="0" smtClean="0"/>
              <a:t>2.Взаимодействие образовательной организации и ПМПК по диагностике и сопровождению обучающихся с ОВЗ</a:t>
            </a:r>
          </a:p>
          <a:p>
            <a:pPr marL="0" indent="0">
              <a:buNone/>
            </a:pPr>
            <a:r>
              <a:rPr lang="ru-RU" sz="2400" smtClean="0"/>
              <a:t>3.Организация </a:t>
            </a:r>
            <a:r>
              <a:rPr lang="ru-RU" sz="2400" dirty="0" smtClean="0"/>
              <a:t>образовательной деятельности в 1 классе, реализующем ФГОС НОО для обучающихся с ОВЗ в 2015-2016 учебном году</a:t>
            </a:r>
          </a:p>
          <a:p>
            <a:pPr marL="0" indent="0" algn="r">
              <a:buNone/>
            </a:pPr>
            <a:r>
              <a:rPr lang="ru-RU" sz="1800" dirty="0" smtClean="0"/>
              <a:t>заместитель директора по УВР </a:t>
            </a:r>
          </a:p>
          <a:p>
            <a:pPr marL="0" indent="0">
              <a:buNone/>
            </a:pPr>
            <a:r>
              <a:rPr lang="ru-RU" sz="2400" dirty="0" smtClean="0"/>
              <a:t>4.Готовность педагогов к реализации ФГОС для обучающихся с ОВЗ</a:t>
            </a:r>
          </a:p>
          <a:p>
            <a:pPr marL="0" indent="0" algn="r">
              <a:buNone/>
            </a:pPr>
            <a:r>
              <a:rPr lang="ru-RU" sz="1800" dirty="0" smtClean="0"/>
              <a:t>заместитель директора по УВР</a:t>
            </a:r>
          </a:p>
          <a:p>
            <a:pPr marL="457200" indent="-457200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265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«Вся ценность общества зависит от того, какие возможности предоставляет оно развитию индивидуальности»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/>
              <a:t>А. Эйнштейн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940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Нормативные документы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Закон «Об образовании в РФ» от 29.12.2012</a:t>
            </a:r>
          </a:p>
          <a:p>
            <a:r>
              <a:rPr lang="ru-RU" sz="2000" dirty="0" smtClean="0"/>
              <a:t>Приказ Министерства образования и науки РФ от </a:t>
            </a:r>
            <a:r>
              <a:rPr lang="ru-RU" sz="2000" dirty="0"/>
              <a:t>19.01.2015 № </a:t>
            </a:r>
            <a:r>
              <a:rPr lang="ru-RU" sz="2000" dirty="0" smtClean="0"/>
              <a:t>1598 «</a:t>
            </a:r>
            <a:r>
              <a:rPr lang="ru-RU" sz="2000" dirty="0"/>
              <a:t>О</a:t>
            </a:r>
            <a:r>
              <a:rPr lang="ru-RU" sz="2000" dirty="0" smtClean="0"/>
              <a:t>б утверждении ФГОС НОО обучающихся с ОВЗ»</a:t>
            </a:r>
          </a:p>
          <a:p>
            <a:r>
              <a:rPr lang="ru-RU" sz="2000" dirty="0" smtClean="0"/>
              <a:t>Приказ Министерства образования и науки РФ от 09.11.2015 № 1309 «Об утверждении Порядка обеспечения условий доступности для инвалидов объектов и предоставляемых услуг в сфере образования»</a:t>
            </a:r>
          </a:p>
          <a:p>
            <a:r>
              <a:rPr lang="ru-RU" sz="2000" dirty="0" smtClean="0"/>
              <a:t>Приказ Министерства образования и науки Челябинской области от 20.05.2015 № 01/1424 «Об утверждении перечня образовательных организаций…»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55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Министерство </a:t>
            </a:r>
            <a:r>
              <a:rPr lang="ru-RU" dirty="0"/>
              <a:t>образования и науки Российской Федерации утвердило приказом от 19.01.2015 № 1598 «Федеральный государственный образовательный стандарт начального общего образования обучающихся с ограниченными возможностями здоровья» </a:t>
            </a:r>
            <a:endParaRPr lang="ru-RU" dirty="0" smtClean="0"/>
          </a:p>
          <a:p>
            <a:r>
              <a:rPr lang="ru-RU" dirty="0" smtClean="0"/>
              <a:t>приказом </a:t>
            </a:r>
            <a:r>
              <a:rPr lang="ru-RU" dirty="0"/>
              <a:t>от 19.01.2015 № 1599 «Федеральный государственный образовательный стандарт начального общего образования обучающихся с умственной отсталостью (интеллектуальными нарушениями)».</a:t>
            </a:r>
          </a:p>
          <a:p>
            <a:r>
              <a:rPr lang="ru-RU" dirty="0"/>
              <a:t>Указанные стандарты применяется к правоотношениям, возникшим с 1 сентября 2016 года. Обучение лиц, зачисленных до 1 сентября 2016 г. для обучения по адаптированным образовательным программам, осуществляется по ним до завершения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552929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</a:t>
            </a:r>
            <a:r>
              <a:rPr lang="ru-RU" dirty="0"/>
              <a:t>России проживает свыше 0,5 млн </a:t>
            </a:r>
            <a:r>
              <a:rPr lang="ru-RU" dirty="0" smtClean="0"/>
              <a:t>детей-инвалидов</a:t>
            </a:r>
            <a:r>
              <a:rPr lang="ru-RU" dirty="0"/>
              <a:t>, ежегодно 27–28 тыс. несовершеннолетних признаются инвалидами впервые, примерно столько же человек достигают возраста 18 лет и становятся взрослыми инвалидами. Вместе с тем все дети нуждаются в получении начального и/или общего образования по адаптированным программам в пределах своих возможностей, способностей и состояния здоровья.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21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Цель введения </a:t>
            </a:r>
            <a:r>
              <a:rPr lang="ru-RU" sz="3100" dirty="0" smtClean="0"/>
              <a:t>ФГОС НОО </a:t>
            </a:r>
            <a:br>
              <a:rPr lang="ru-RU" sz="3100" dirty="0" smtClean="0"/>
            </a:br>
            <a:r>
              <a:rPr lang="ru-RU" sz="3100" dirty="0" smtClean="0"/>
              <a:t>обучающихся с ОВЗ: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- </a:t>
            </a:r>
            <a:r>
              <a:rPr lang="ru-RU" dirty="0"/>
              <a:t>введение в образовательное пространство всех детей с ОВЗ вне зависимости от тяжести их проблем;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оказание специальной помощи детям с ОВЗ, способным обучатся в условиях массовой школы;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развитие жизненного опыта, выделение взаимодополняющих компонентов: «академический» и «жизненной компетенции».</a:t>
            </a:r>
          </a:p>
        </p:txBody>
      </p:sp>
    </p:spTree>
    <p:extLst>
      <p:ext uri="{BB962C8B-B14F-4D97-AF65-F5344CB8AC3E}">
        <p14:creationId xmlns:p14="http://schemas.microsoft.com/office/powerpoint/2010/main" val="3274145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Предметом регулирования Стандарта являются отношения в сфере образования следующих групп обучающихся с ограниченными возможностями здоровья: глухих, слабослышащих, позднооглохших, слепых, слабовидящих, с тяжелыми нарушениями речи, с нарушениями опорно-двигательного аппарата, с задержкой психического развития, с расстройствами аутистического спектра, со сложными дефектами (далее обучающиеся с ОВЗ).</a:t>
            </a:r>
          </a:p>
        </p:txBody>
      </p:sp>
    </p:spTree>
    <p:extLst>
      <p:ext uri="{BB962C8B-B14F-4D97-AF65-F5344CB8AC3E}">
        <p14:creationId xmlns:p14="http://schemas.microsoft.com/office/powerpoint/2010/main" val="757319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Компоненты Стандарта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Академический компонент</a:t>
            </a:r>
          </a:p>
          <a:p>
            <a:r>
              <a:rPr lang="ru-RU" dirty="0" smtClean="0"/>
              <a:t>Компонент жизненной компетенции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790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673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ФГОС НОО обучающихся  с ОВЗ:  ключевые особенности и  механизмы реализации</vt:lpstr>
      <vt:lpstr>Повестка:</vt:lpstr>
      <vt:lpstr>Презентация PowerPoint</vt:lpstr>
      <vt:lpstr>Нормативные документы</vt:lpstr>
      <vt:lpstr>Презентация PowerPoint</vt:lpstr>
      <vt:lpstr>Презентация PowerPoint</vt:lpstr>
      <vt:lpstr>Цель введения ФГОС НОО  обучающихся с ОВЗ:  </vt:lpstr>
      <vt:lpstr>Презентация PowerPoint</vt:lpstr>
      <vt:lpstr>Компоненты Стандарта</vt:lpstr>
      <vt:lpstr>Презентация PowerPoint</vt:lpstr>
      <vt:lpstr>Структура АООП НОО обучающихся с ОВЗ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Пашкова</dc:creator>
  <cp:lastModifiedBy>Crown</cp:lastModifiedBy>
  <cp:revision>63</cp:revision>
  <dcterms:created xsi:type="dcterms:W3CDTF">2013-08-01T08:17:42Z</dcterms:created>
  <dcterms:modified xsi:type="dcterms:W3CDTF">2016-12-26T01:53:53Z</dcterms:modified>
</cp:coreProperties>
</file>